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84018bf1f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84018bf1f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84182731b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84182731b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84018bf1f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84018bf1f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84182731b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84182731b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84018bf1f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84018bf1f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84182731bd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84182731b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83d8e97587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83d8e97587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84182731bd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84182731bd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83d8e97587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83d8e97587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83d8e97587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83d8e97587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83d8e97587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83d8e97587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83d8e97587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83d8e97587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84182731bd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84182731bd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84182731bd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84182731b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83d8e97587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83d8e97587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83d8e97587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83d8e97587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arxiv.org/abs/2110.04994" TargetMode="External"/><Relationship Id="rId4" Type="http://schemas.openxmlformats.org/officeDocument/2006/relationships/hyperlink" Target="https://omnidata.vision/" TargetMode="External"/><Relationship Id="rId5" Type="http://schemas.openxmlformats.org/officeDocument/2006/relationships/hyperlink" Target="https://www.youtube.com/watch?v=jAXaASBB5N0&amp;t=70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idx="1" type="subTitle"/>
          </p:nvPr>
        </p:nvSpPr>
        <p:spPr>
          <a:xfrm>
            <a:off x="3537325" y="3199525"/>
            <a:ext cx="5017500" cy="14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Group 6</a:t>
            </a:r>
            <a:r>
              <a:rPr lang="en"/>
              <a:t>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Rishikesh Jadhav, Aniruddh Balram, Patrik Pordi, Jingxi Chen, Ji-Ze Jang, Quynh Thi Phung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C78D8"/>
                </a:solidFill>
              </a:rPr>
              <a:t>Scribe :</a:t>
            </a:r>
            <a:r>
              <a:rPr lang="en"/>
              <a:t> Rishikesh Jadhav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3"/>
          <p:cNvSpPr txBox="1"/>
          <p:nvPr>
            <p:ph type="ctrTitle"/>
          </p:nvPr>
        </p:nvSpPr>
        <p:spPr>
          <a:xfrm>
            <a:off x="3537150" y="1578400"/>
            <a:ext cx="5017500" cy="11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Omnidata: A Scalable Pipeline for Making Multi-Task Mid-Level Vision Datasets from 3D Scans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97" name="Google Shape;197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Zero-shot depth estimation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Zero-shot surface normal estimation (check AUC for Unet + Omnidata)</a:t>
            </a:r>
            <a:endParaRPr/>
          </a:p>
        </p:txBody>
      </p:sp>
      <p:pic>
        <p:nvPicPr>
          <p:cNvPr id="198" name="Google Shape;19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7138" y="1986262"/>
            <a:ext cx="3969726" cy="104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0475" y="3558325"/>
            <a:ext cx="4403025" cy="137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Qualitative comparison with MiDaS on zero-shot OASIS </a:t>
            </a:r>
            <a:r>
              <a:rPr b="1" lang="en"/>
              <a:t>depth estimation</a:t>
            </a:r>
            <a:endParaRPr b="1"/>
          </a:p>
        </p:txBody>
      </p:sp>
      <p:sp>
        <p:nvSpPr>
          <p:cNvPr id="205" name="Google Shape;205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Rectangular boxes show regions useful for comparison.</a:t>
            </a:r>
            <a:endParaRPr/>
          </a:p>
        </p:txBody>
      </p:sp>
      <p:pic>
        <p:nvPicPr>
          <p:cNvPr id="206" name="Google Shape;20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50" y="1923775"/>
            <a:ext cx="8972900" cy="308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Qualitative results of zero-shot </a:t>
            </a:r>
            <a:r>
              <a:rPr b="1" lang="en"/>
              <a:t>surface normal estimation</a:t>
            </a:r>
            <a:endParaRPr b="1"/>
          </a:p>
        </p:txBody>
      </p:sp>
      <p:sp>
        <p:nvSpPr>
          <p:cNvPr id="212" name="Google Shape;212;p24"/>
          <p:cNvSpPr txBox="1"/>
          <p:nvPr>
            <p:ph idx="1" type="body"/>
          </p:nvPr>
        </p:nvSpPr>
        <p:spPr>
          <a:xfrm>
            <a:off x="1297500" y="1040775"/>
            <a:ext cx="7038900" cy="34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5675" y="1416775"/>
            <a:ext cx="7372650" cy="31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4"/>
          <p:cNvSpPr/>
          <p:nvPr/>
        </p:nvSpPr>
        <p:spPr>
          <a:xfrm>
            <a:off x="891475" y="4030150"/>
            <a:ext cx="7372800" cy="5718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 txBox="1"/>
          <p:nvPr>
            <p:ph idx="1" type="body"/>
          </p:nvPr>
        </p:nvSpPr>
        <p:spPr>
          <a:xfrm>
            <a:off x="1297500" y="1536075"/>
            <a:ext cx="7038900" cy="29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Omnidata model trained jointly on Taskonomy, Replica, and Hypersim shows good performance on indoor scenes without people.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60"/>
              <a:t>Qualitative results of </a:t>
            </a:r>
            <a:r>
              <a:rPr b="1" lang="en" sz="2160"/>
              <a:t>panoptic segmentation</a:t>
            </a:r>
            <a:r>
              <a:rPr lang="en" sz="2160"/>
              <a:t> with PanopticFPNs  trained on COCO and Omnidata</a:t>
            </a:r>
            <a:endParaRPr sz="2160"/>
          </a:p>
        </p:txBody>
      </p:sp>
      <p:pic>
        <p:nvPicPr>
          <p:cNvPr id="221" name="Google Shape;22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9750" y="2150600"/>
            <a:ext cx="6966650" cy="269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ILLUSTRATIVE DATA-FOCUSED ANALYSES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(One For All)</a:t>
            </a:r>
            <a:endParaRPr/>
          </a:p>
        </p:txBody>
      </p:sp>
      <p:sp>
        <p:nvSpPr>
          <p:cNvPr id="227" name="Google Shape;227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Inter-dataset domain transfer </a:t>
            </a:r>
            <a:endParaRPr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performance</a:t>
            </a:r>
            <a:r>
              <a:rPr lang="en"/>
              <a:t> for </a:t>
            </a:r>
            <a:r>
              <a:rPr b="1" lang="en"/>
              <a:t>surface normal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estimation</a:t>
            </a:r>
            <a:r>
              <a:rPr lang="en"/>
              <a:t> and </a:t>
            </a:r>
            <a:r>
              <a:rPr b="1" lang="en"/>
              <a:t>panoptic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Segmentation</a:t>
            </a:r>
            <a:r>
              <a:rPr lang="en"/>
              <a:t>(starter dataset test).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Image refocusing</a:t>
            </a:r>
            <a:r>
              <a:rPr lang="en"/>
              <a:t> augmentation 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Taskonomy(for better generalization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performance).</a:t>
            </a:r>
            <a:endParaRPr/>
          </a:p>
        </p:txBody>
      </p:sp>
      <p:pic>
        <p:nvPicPr>
          <p:cNvPr id="228" name="Google Shape;22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9000" y="1307850"/>
            <a:ext cx="4197400" cy="126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9000" y="2863625"/>
            <a:ext cx="4197400" cy="193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</a:t>
            </a:r>
            <a:r>
              <a:rPr b="1" lang="en"/>
              <a:t>Mid level Cues</a:t>
            </a:r>
            <a:r>
              <a:rPr lang="en"/>
              <a:t> as inputs useful???</a:t>
            </a:r>
            <a:endParaRPr/>
          </a:p>
        </p:txBody>
      </p:sp>
      <p:sp>
        <p:nvSpPr>
          <p:cNvPr id="235" name="Google Shape;235;p27"/>
          <p:cNvSpPr txBox="1"/>
          <p:nvPr>
            <p:ph idx="1" type="body"/>
          </p:nvPr>
        </p:nvSpPr>
        <p:spPr>
          <a:xfrm>
            <a:off x="1297500" y="1307850"/>
            <a:ext cx="7038900" cy="31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emantic segmentation results using models trained on Replica and  tested on  Replica, Hypersim and Taskonomy.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These models </a:t>
            </a:r>
            <a:r>
              <a:rPr lang="en"/>
              <a:t>received</a:t>
            </a:r>
            <a:r>
              <a:rPr lang="en"/>
              <a:t> mid-level cues as input(except RGB).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As we can see the models notably benefited from the mid-level cues.</a:t>
            </a:r>
            <a:endParaRPr/>
          </a:p>
        </p:txBody>
      </p:sp>
      <p:pic>
        <p:nvPicPr>
          <p:cNvPr id="236" name="Google Shape;23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1725" y="2357350"/>
            <a:ext cx="66294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AND LIMITATION</a:t>
            </a:r>
            <a:endParaRPr/>
          </a:p>
        </p:txBody>
      </p:sp>
      <p:sp>
        <p:nvSpPr>
          <p:cNvPr id="242" name="Google Shape;242;p28"/>
          <p:cNvSpPr txBox="1"/>
          <p:nvPr>
            <p:ph idx="1" type="body"/>
          </p:nvPr>
        </p:nvSpPr>
        <p:spPr>
          <a:xfrm>
            <a:off x="1118650" y="1500525"/>
            <a:ext cx="7491600" cy="13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This paper presented a way to generate better </a:t>
            </a:r>
            <a:r>
              <a:rPr lang="en"/>
              <a:t>quality</a:t>
            </a:r>
            <a:r>
              <a:rPr lang="en"/>
              <a:t> data for training visual learning tasks from 3D </a:t>
            </a:r>
            <a:r>
              <a:rPr lang="en"/>
              <a:t>scans</a:t>
            </a:r>
            <a:r>
              <a:rPr lang="en"/>
              <a:t>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</a:t>
            </a:r>
            <a:r>
              <a:rPr lang="en"/>
              <a:t>authors</a:t>
            </a:r>
            <a:r>
              <a:rPr lang="en"/>
              <a:t> show the </a:t>
            </a:r>
            <a:r>
              <a:rPr lang="en"/>
              <a:t>improvement/effect</a:t>
            </a:r>
            <a:r>
              <a:rPr lang="en"/>
              <a:t> </a:t>
            </a:r>
            <a:r>
              <a:rPr lang="en"/>
              <a:t> by their “</a:t>
            </a:r>
            <a:r>
              <a:rPr b="1" lang="en">
                <a:solidFill>
                  <a:srgbClr val="4A86E8"/>
                </a:solidFill>
              </a:rPr>
              <a:t>camera and point sampling</a:t>
            </a:r>
            <a:r>
              <a:rPr lang="en"/>
              <a:t>” and “view sampling” on better FOV, viewing angle and viewing distance distribution for generated data 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8"/>
          <p:cNvSpPr txBox="1"/>
          <p:nvPr/>
        </p:nvSpPr>
        <p:spPr>
          <a:xfrm>
            <a:off x="1048400" y="1049325"/>
            <a:ext cx="28017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Summary: 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4" name="Google Shape;244;p28"/>
          <p:cNvSpPr txBox="1"/>
          <p:nvPr/>
        </p:nvSpPr>
        <p:spPr>
          <a:xfrm>
            <a:off x="1118650" y="2437650"/>
            <a:ext cx="28017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Limitation</a:t>
            </a: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 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5" name="Google Shape;245;p28"/>
          <p:cNvSpPr txBox="1"/>
          <p:nvPr>
            <p:ph idx="1" type="body"/>
          </p:nvPr>
        </p:nvSpPr>
        <p:spPr>
          <a:xfrm>
            <a:off x="1228475" y="2947300"/>
            <a:ext cx="7491600" cy="13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“camera and point sampling” in the paper is to </a:t>
            </a:r>
            <a:r>
              <a:rPr lang="en"/>
              <a:t>designed</a:t>
            </a:r>
            <a:r>
              <a:rPr lang="en"/>
              <a:t> to densely sampling the 3D space, </a:t>
            </a:r>
            <a:r>
              <a:rPr lang="en"/>
              <a:t>however</a:t>
            </a:r>
            <a:r>
              <a:rPr lang="en"/>
              <a:t> this does not lead to better sampling in “</a:t>
            </a:r>
            <a:r>
              <a:rPr b="1" lang="en"/>
              <a:t>semantic objects</a:t>
            </a:r>
            <a:r>
              <a:rPr lang="en"/>
              <a:t>”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For the </a:t>
            </a:r>
            <a:r>
              <a:rPr b="1" lang="en"/>
              <a:t>generated RGB</a:t>
            </a:r>
            <a:r>
              <a:rPr lang="en"/>
              <a:t> images from mesh, the </a:t>
            </a:r>
            <a:r>
              <a:rPr lang="en"/>
              <a:t>quality</a:t>
            </a:r>
            <a:r>
              <a:rPr lang="en"/>
              <a:t> may not be that high (or requires super fine-grained mesh -&gt; huge storage space)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9"/>
          <p:cNvSpPr txBox="1"/>
          <p:nvPr/>
        </p:nvSpPr>
        <p:spPr>
          <a:xfrm>
            <a:off x="4757600" y="1560600"/>
            <a:ext cx="3462600" cy="298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References:</a:t>
            </a:r>
            <a:endParaRPr sz="11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Link to the paper : </a:t>
            </a:r>
            <a:r>
              <a:rPr lang="en" sz="11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https://arxiv.org/abs/2110.04994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Link to the website : </a:t>
            </a:r>
            <a:r>
              <a:rPr lang="en" sz="11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https://omnidata.vision/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Link to the Video : </a:t>
            </a:r>
            <a:r>
              <a:rPr lang="en" sz="11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https://www.youtube.com/watch?v=jAXaASBB5N0&amp;t=70s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1" name="Google Shape;251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 and References</a:t>
            </a:r>
            <a:endParaRPr/>
          </a:p>
        </p:txBody>
      </p:sp>
      <p:sp>
        <p:nvSpPr>
          <p:cNvPr id="252" name="Google Shape;252;p29"/>
          <p:cNvSpPr txBox="1"/>
          <p:nvPr>
            <p:ph idx="1" type="body"/>
          </p:nvPr>
        </p:nvSpPr>
        <p:spPr>
          <a:xfrm>
            <a:off x="1297500" y="1560600"/>
            <a:ext cx="3383700" cy="32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107">
                <a:solidFill>
                  <a:schemeClr val="lt2"/>
                </a:solidFill>
              </a:rPr>
              <a:t>Resources:</a:t>
            </a:r>
            <a:endParaRPr sz="1107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b="1" lang="en" sz="1107"/>
              <a:t>Pipeline Code and Docs: </a:t>
            </a:r>
            <a:r>
              <a:rPr lang="en" sz="1107"/>
              <a:t>Simplifies technology adoption.</a:t>
            </a:r>
            <a:endParaRPr sz="1107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b="1" lang="en" sz="1107"/>
              <a:t>Docker Container: </a:t>
            </a:r>
            <a:r>
              <a:rPr lang="en" sz="1107"/>
              <a:t>Includes required software for easy setup.</a:t>
            </a:r>
            <a:endParaRPr sz="1107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b="1" lang="en" sz="1107"/>
              <a:t>PyTorch Dataloaders: </a:t>
            </a:r>
            <a:r>
              <a:rPr lang="en" sz="1107"/>
              <a:t>Efficiently loads dataset.</a:t>
            </a:r>
            <a:endParaRPr sz="1107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b="1" lang="en" sz="1107"/>
              <a:t>Starter Dataset: </a:t>
            </a:r>
            <a:r>
              <a:rPr lang="en" sz="1107"/>
              <a:t>Contains 14.5M labeled images.</a:t>
            </a:r>
            <a:endParaRPr sz="1107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b="1" lang="en" sz="1107"/>
              <a:t>Convenience Utilities: </a:t>
            </a:r>
            <a:r>
              <a:rPr lang="en" sz="1107"/>
              <a:t>Aid data management and mesh filtering.</a:t>
            </a:r>
            <a:endParaRPr sz="1107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b="1" lang="en" sz="1107"/>
              <a:t>Pretrained Models:</a:t>
            </a:r>
            <a:r>
              <a:rPr lang="en" sz="1107"/>
              <a:t> Includes MiDaS implementation.</a:t>
            </a:r>
            <a:endParaRPr sz="1107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r>
              <a:t/>
            </a:r>
            <a:endParaRPr sz="1107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problem are they trying to solve?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080950" y="1056275"/>
            <a:ext cx="7255500" cy="33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b="1" lang="en" sz="1010">
                <a:solidFill>
                  <a:schemeClr val="accent6"/>
                </a:solidFill>
              </a:rPr>
              <a:t>Data Scarcity: </a:t>
            </a:r>
            <a:r>
              <a:rPr b="1" lang="en" sz="1010"/>
              <a:t> </a:t>
            </a:r>
            <a:r>
              <a:rPr lang="en" sz="1010"/>
              <a:t>The datasets often focus on specific tasks like object recognition, leaving other vision tasks underrepresented.</a:t>
            </a:r>
            <a:endParaRPr sz="10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" sz="1010">
                <a:solidFill>
                  <a:schemeClr val="accent6"/>
                </a:solidFill>
              </a:rPr>
              <a:t>Data Quality and Annotations:</a:t>
            </a:r>
            <a:r>
              <a:rPr b="1" lang="en" sz="1010"/>
              <a:t> G</a:t>
            </a:r>
            <a:r>
              <a:rPr lang="en" sz="1010"/>
              <a:t>enerating high-quality annotations for vision tasks like surface normal estimation and depth estimation can be labor-intensive and costly</a:t>
            </a:r>
            <a:endParaRPr sz="10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" sz="1010">
                <a:solidFill>
                  <a:schemeClr val="accent6"/>
                </a:solidFill>
              </a:rPr>
              <a:t>Lack of Diverse Vision Tasks: </a:t>
            </a:r>
            <a:r>
              <a:rPr lang="en" sz="1010">
                <a:solidFill>
                  <a:schemeClr val="accent6"/>
                </a:solidFill>
              </a:rPr>
              <a:t> </a:t>
            </a:r>
            <a:r>
              <a:rPr lang="en" sz="1010"/>
              <a:t>Existing datasets are often biased towards recognition tasks and may not cover a wide range of vision tasks, such as depth estimation, surface normal estimation, and panoptic segmentation</a:t>
            </a:r>
            <a:endParaRPr sz="10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" sz="1010">
                <a:solidFill>
                  <a:schemeClr val="accent6"/>
                </a:solidFill>
              </a:rPr>
              <a:t>Limited Control over Data Generation : </a:t>
            </a:r>
            <a:r>
              <a:rPr lang="en" sz="1010"/>
              <a:t> The authors recognize the need for more control over the data generation process, including factors like camera intrinsics, scene lighting, and data domain</a:t>
            </a:r>
            <a:endParaRPr sz="10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" sz="1010"/>
              <a:t>Authors Solution : </a:t>
            </a:r>
            <a:endParaRPr b="1" sz="10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" sz="1010">
                <a:solidFill>
                  <a:srgbClr val="6AA84F"/>
                </a:solidFill>
              </a:rPr>
              <a:t>Data Scarcity:</a:t>
            </a:r>
            <a:r>
              <a:rPr lang="en" sz="1010"/>
              <a:t>  Generating multi-task mid-level vision datasets from 3D scans.</a:t>
            </a:r>
            <a:endParaRPr sz="10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" sz="1010">
                <a:solidFill>
                  <a:srgbClr val="6AA84F"/>
                </a:solidFill>
              </a:rPr>
              <a:t>Data Quality and Annotations: </a:t>
            </a:r>
            <a:r>
              <a:rPr lang="en" sz="1010"/>
              <a:t>Automating annotation generation for tasks like surface normal and depth estimation.</a:t>
            </a:r>
            <a:endParaRPr sz="10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" sz="1010">
                <a:solidFill>
                  <a:srgbClr val="6AA84F"/>
                </a:solidFill>
              </a:rPr>
              <a:t>Lack of Diverse Vision Tasks: </a:t>
            </a:r>
            <a:r>
              <a:rPr lang="en" sz="1010"/>
              <a:t>Creating datasets that cover a wide range of vision tasks beyond recognition.</a:t>
            </a:r>
            <a:endParaRPr sz="10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" sz="1010">
                <a:solidFill>
                  <a:srgbClr val="6AA84F"/>
                </a:solidFill>
              </a:rPr>
              <a:t>Limited Control over Data Generation :</a:t>
            </a:r>
            <a:r>
              <a:rPr lang="en" sz="1010"/>
              <a:t> Providing control over data generation parameters to researchers for customization.</a:t>
            </a:r>
            <a:endParaRPr sz="10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101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197700" y="544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pic>
        <p:nvPicPr>
          <p:cNvPr id="147" name="Google Shape;14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550" y="2242375"/>
            <a:ext cx="8954899" cy="269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197700" y="819650"/>
            <a:ext cx="3174600" cy="14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main concept is to create a pipeline for “steerable” (highly adaptable) computer vision datasets from 3D scans, leveraging mid-level cues for training vision models.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5"/>
          <p:cNvSpPr txBox="1"/>
          <p:nvPr/>
        </p:nvSpPr>
        <p:spPr>
          <a:xfrm>
            <a:off x="4141575" y="819650"/>
            <a:ext cx="4766700" cy="14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Simple steps: </a:t>
            </a:r>
            <a:endParaRPr b="1"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1.  Camera and Point Sampling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2.  View Sampling (Wide-baseline multi-view, Smooth trajectory      sampling)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3.  Rendering Mid-level Cues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</a:t>
            </a:r>
            <a:endParaRPr/>
          </a:p>
        </p:txBody>
      </p:sp>
      <p:sp>
        <p:nvSpPr>
          <p:cNvPr id="155" name="Google Shape;155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b="1" lang="en" sz="1010">
                <a:solidFill>
                  <a:schemeClr val="lt2"/>
                </a:solidFill>
              </a:rPr>
              <a:t>Static 3D Datasets :</a:t>
            </a:r>
            <a:r>
              <a:rPr lang="en" sz="1010"/>
              <a:t> Many recent datasets rely on 3D scans, but they often focus on </a:t>
            </a:r>
            <a:r>
              <a:rPr b="1" lang="en" sz="1010">
                <a:solidFill>
                  <a:srgbClr val="4A86E8"/>
                </a:solidFill>
              </a:rPr>
              <a:t>specific domains</a:t>
            </a:r>
            <a:r>
              <a:rPr lang="en" sz="1010"/>
              <a:t>. </a:t>
            </a:r>
            <a:r>
              <a:rPr b="1" lang="en" sz="1010"/>
              <a:t>Omnidata</a:t>
            </a:r>
            <a:r>
              <a:rPr lang="en" sz="1010"/>
              <a:t> offers diversity across scenes and objects.</a:t>
            </a:r>
            <a:endParaRPr sz="101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" sz="1010">
                <a:solidFill>
                  <a:schemeClr val="lt2"/>
                </a:solidFill>
              </a:rPr>
              <a:t>Vision-Focused Simulators:</a:t>
            </a:r>
            <a:r>
              <a:rPr lang="en" sz="1010"/>
              <a:t> While simulators use 3D meshes, Omnidata bridges the gap between simulators and static vision datasets, prioritizing realism.</a:t>
            </a:r>
            <a:endParaRPr sz="101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" sz="1010">
                <a:solidFill>
                  <a:schemeClr val="lt2"/>
                </a:solidFill>
              </a:rPr>
              <a:t>Linking 2D Images and 3D Meshes : </a:t>
            </a:r>
            <a:r>
              <a:rPr lang="en" sz="1010"/>
              <a:t>Rely on hand-annotation, which is expensive and time-consuming.</a:t>
            </a:r>
            <a:endParaRPr sz="101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" sz="1010">
                <a:solidFill>
                  <a:schemeClr val="lt2"/>
                </a:solidFill>
              </a:rPr>
              <a:t>Multi-Task Datasets:</a:t>
            </a:r>
            <a:r>
              <a:rPr b="1" lang="en" sz="1010"/>
              <a:t> </a:t>
            </a:r>
            <a:r>
              <a:rPr lang="en" sz="1010"/>
              <a:t>Existing multi-task learning  (MTL) datasets often specialize in recognition tasks. Omnidata aims for a more comprehensive, real-world setting.</a:t>
            </a:r>
            <a:endParaRPr sz="101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" sz="1010">
                <a:solidFill>
                  <a:schemeClr val="lt2"/>
                </a:solidFill>
              </a:rPr>
              <a:t>Data Augmentation + Domain Randomization(RL):</a:t>
            </a:r>
            <a:r>
              <a:rPr lang="en" sz="1010"/>
              <a:t> Omnidata leverages a rich set of data augmentations, including  including viewpoint consistency and Euclidean transforms, for static computer vision datasets, enhancing </a:t>
            </a:r>
            <a:r>
              <a:rPr b="1" lang="en" sz="1010"/>
              <a:t>model robustness</a:t>
            </a:r>
            <a:r>
              <a:rPr lang="en" sz="1010"/>
              <a:t>.</a:t>
            </a:r>
            <a:endParaRPr sz="101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" sz="1010">
                <a:solidFill>
                  <a:schemeClr val="lt2"/>
                </a:solidFill>
              </a:rPr>
              <a:t>Auto Labeling:</a:t>
            </a:r>
            <a:r>
              <a:rPr b="1" lang="en" sz="1010"/>
              <a:t> </a:t>
            </a:r>
            <a:r>
              <a:rPr lang="en" sz="1010"/>
              <a:t>The pipeline harnesses the structure in 3D scans to efficiently compute and propagate labels, reducing annotation effort(basically the use pretrained models to reduce manual efforts).</a:t>
            </a:r>
            <a:endParaRPr sz="101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101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title"/>
          </p:nvPr>
        </p:nvSpPr>
        <p:spPr>
          <a:xfrm>
            <a:off x="1297500" y="4699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PIPELINE OVERVIEW</a:t>
            </a:r>
            <a:endParaRPr/>
          </a:p>
        </p:txBody>
      </p:sp>
      <p:sp>
        <p:nvSpPr>
          <p:cNvPr id="161" name="Google Shape;161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1425" y="1267631"/>
            <a:ext cx="6180675" cy="1794193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7"/>
          <p:cNvSpPr txBox="1"/>
          <p:nvPr/>
        </p:nvSpPr>
        <p:spPr>
          <a:xfrm>
            <a:off x="905875" y="3227975"/>
            <a:ext cx="5052000" cy="11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arabi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</a:t>
            </a:r>
            <a:r>
              <a:rPr lang="en" sz="1200">
                <a:solidFill>
                  <a:srgbClr val="4A86E8"/>
                </a:solidFill>
                <a:latin typeface="Lato"/>
                <a:ea typeface="Lato"/>
                <a:cs typeface="Lato"/>
                <a:sym typeface="Lato"/>
              </a:rPr>
              <a:t>annotator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generates camera locations and points-of-interest  along the mesh. (Filtering- each camera sees at least one point, and each point is seen by a minimum number of cameras (default: 3)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arabi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For each camera and each point-of-interest, it creates a view from that camera fixated on the point.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arabi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For each space-point-view triplet, the annotator renders all the mid-level cues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4" name="Google Shape;16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2675" y="3274900"/>
            <a:ext cx="2689425" cy="126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are all of these cues generated?</a:t>
            </a:r>
            <a:endParaRPr/>
          </a:p>
        </p:txBody>
      </p:sp>
      <p:sp>
        <p:nvSpPr>
          <p:cNvPr id="170" name="Google Shape;170;p18"/>
          <p:cNvSpPr txBox="1"/>
          <p:nvPr>
            <p:ph idx="1" type="body"/>
          </p:nvPr>
        </p:nvSpPr>
        <p:spPr>
          <a:xfrm>
            <a:off x="692300" y="4446575"/>
            <a:ext cx="7038900" cy="3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225"/>
              <a:t>The pipeline uses some of the mid-level cues to produce others.</a:t>
            </a:r>
            <a:endParaRPr sz="1225"/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1225"/>
          </a:p>
        </p:txBody>
      </p:sp>
      <p:pic>
        <p:nvPicPr>
          <p:cNvPr id="171" name="Google Shape;17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8197" y="879150"/>
            <a:ext cx="4467125" cy="338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Mid-level cues provided for the starter set.</a:t>
            </a:r>
            <a:endParaRPr/>
          </a:p>
        </p:txBody>
      </p:sp>
      <p:sp>
        <p:nvSpPr>
          <p:cNvPr id="177" name="Google Shape;177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8" name="Google Shape;1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550" y="1530025"/>
            <a:ext cx="8033476" cy="333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STARTER DATASET OVERVIEW</a:t>
            </a:r>
            <a:endParaRPr/>
          </a:p>
        </p:txBody>
      </p:sp>
      <p:sp>
        <p:nvSpPr>
          <p:cNvPr id="184" name="Google Shape;184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starter data is generated from </a:t>
            </a:r>
            <a:r>
              <a:rPr lang="en">
                <a:solidFill>
                  <a:srgbClr val="4A86E8"/>
                </a:solidFill>
              </a:rPr>
              <a:t>seven</a:t>
            </a:r>
            <a:r>
              <a:rPr lang="en"/>
              <a:t> mesh-based datasets, categorized as follows:</a:t>
            </a:r>
            <a:endParaRPr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Indoor scene datasets:</a:t>
            </a:r>
            <a:r>
              <a:rPr lang="en"/>
              <a:t> Replica, HyperSim, Taskonomy, Habitat-Matterport (HM3D).</a:t>
            </a:r>
            <a:endParaRPr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Aerial/outdoor datasets:</a:t>
            </a:r>
            <a:r>
              <a:rPr lang="en"/>
              <a:t> BlendedMVG.</a:t>
            </a:r>
            <a:endParaRPr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Diagnostic/Structured datasets:</a:t>
            </a:r>
            <a:r>
              <a:rPr lang="en"/>
              <a:t> CLEVR.</a:t>
            </a:r>
            <a:endParaRPr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Object-centric datasets: </a:t>
            </a:r>
            <a:r>
              <a:rPr lang="en"/>
              <a:t> generated by placing Google Scanned Objects around buildings in the Replica dataset, following the approach used by ObjectNet for image diversity in classification(simulation).</a:t>
            </a:r>
            <a:endParaRPr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The Starter Dataset is a </a:t>
            </a:r>
            <a:r>
              <a:rPr lang="en">
                <a:solidFill>
                  <a:srgbClr val="4A86E8"/>
                </a:solidFill>
              </a:rPr>
              <a:t>large dataset annotated with Omnidata's annotator</a:t>
            </a:r>
            <a:r>
              <a:rPr lang="en"/>
              <a:t>, containing a diverse range of images from various scenes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90" name="Google Shape;190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   Dataset statistics</a:t>
            </a:r>
            <a:endParaRPr/>
          </a:p>
        </p:txBody>
      </p:sp>
      <p:pic>
        <p:nvPicPr>
          <p:cNvPr id="191" name="Google Shape;19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0825" y="2187013"/>
            <a:ext cx="6572250" cy="208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